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sldIdLst>
    <p:sldId id="272" r:id="rId2"/>
    <p:sldId id="273" r:id="rId3"/>
    <p:sldId id="276" r:id="rId4"/>
    <p:sldId id="281" r:id="rId5"/>
    <p:sldId id="282" r:id="rId6"/>
    <p:sldId id="277" r:id="rId7"/>
    <p:sldId id="278" r:id="rId8"/>
    <p:sldId id="280" r:id="rId9"/>
    <p:sldId id="283" r:id="rId10"/>
    <p:sldId id="284" r:id="rId11"/>
    <p:sldId id="286" r:id="rId12"/>
    <p:sldId id="285" r:id="rId13"/>
    <p:sldId id="287" r:id="rId14"/>
    <p:sldId id="289" r:id="rId15"/>
    <p:sldId id="291" r:id="rId16"/>
    <p:sldId id="292" r:id="rId17"/>
  </p:sldIdLst>
  <p:sldSz cx="12192000" cy="6858000"/>
  <p:notesSz cx="6797675" cy="98726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1B5BFE8C-A66E-438A-A395-B09A9B292D2F}" type="datetimeFigureOut">
              <a:rPr lang="en-US" smtClean="0"/>
              <a:t>10/15/2018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2C7D9853-967C-4DA0-8A87-0D7DDDF0B4FC}" type="slidenum">
              <a:rPr lang="en-US" smtClean="0"/>
              <a:t>‹nr.›</a:t>
            </a:fld>
            <a:endParaRPr lang="en-US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8217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sche 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BFE8C-A66E-438A-A395-B09A9B292D2F}" type="datetimeFigureOut">
              <a:rPr lang="en-US" smtClean="0"/>
              <a:t>10/15/2018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9853-967C-4DA0-8A87-0D7DDDF0B4F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2866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BFE8C-A66E-438A-A395-B09A9B292D2F}" type="datetimeFigureOut">
              <a:rPr lang="en-US" smtClean="0"/>
              <a:t>10/15/2018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9853-967C-4DA0-8A87-0D7DDDF0B4F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1054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BFE8C-A66E-438A-A395-B09A9B292D2F}" type="datetimeFigureOut">
              <a:rPr lang="en-US" smtClean="0"/>
              <a:t>10/15/2018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9853-967C-4DA0-8A87-0D7DDDF0B4FC}" type="slidenum">
              <a:rPr lang="en-US" smtClean="0"/>
              <a:t>‹nr.›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671043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BFE8C-A66E-438A-A395-B09A9B292D2F}" type="datetimeFigureOut">
              <a:rPr lang="en-US" smtClean="0"/>
              <a:t>10/15/2018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9853-967C-4DA0-8A87-0D7DDDF0B4F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6783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BFE8C-A66E-438A-A395-B09A9B292D2F}" type="datetimeFigureOut">
              <a:rPr lang="en-US" smtClean="0"/>
              <a:t>10/15/2018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9853-967C-4DA0-8A87-0D7DDDF0B4F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3589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Afbeelding-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BFE8C-A66E-438A-A395-B09A9B292D2F}" type="datetimeFigureOut">
              <a:rPr lang="en-US" smtClean="0"/>
              <a:t>10/15/2018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9853-967C-4DA0-8A87-0D7DDDF0B4F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9416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BFE8C-A66E-438A-A395-B09A9B292D2F}" type="datetimeFigureOut">
              <a:rPr lang="en-US" smtClean="0"/>
              <a:t>10/15/2018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9853-967C-4DA0-8A87-0D7DDDF0B4F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5221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BFE8C-A66E-438A-A395-B09A9B292D2F}" type="datetimeFigureOut">
              <a:rPr lang="en-US" smtClean="0"/>
              <a:t>10/15/2018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9853-967C-4DA0-8A87-0D7DDDF0B4F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9126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BFE8C-A66E-438A-A395-B09A9B292D2F}" type="datetimeFigureOut">
              <a:rPr lang="en-US" smtClean="0"/>
              <a:t>10/15/2018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9853-967C-4DA0-8A87-0D7DDDF0B4F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5651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BFE8C-A66E-438A-A395-B09A9B292D2F}" type="datetimeFigureOut">
              <a:rPr lang="en-US" smtClean="0"/>
              <a:t>10/15/2018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9853-967C-4DA0-8A87-0D7DDDF0B4F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914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BFE8C-A66E-438A-A395-B09A9B292D2F}" type="datetimeFigureOut">
              <a:rPr lang="en-US" smtClean="0"/>
              <a:t>10/15/2018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9853-967C-4DA0-8A87-0D7DDDF0B4F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8356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BFE8C-A66E-438A-A395-B09A9B292D2F}" type="datetimeFigureOut">
              <a:rPr lang="en-US" smtClean="0"/>
              <a:t>10/15/2018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9853-967C-4DA0-8A87-0D7DDDF0B4F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45576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BFE8C-A66E-438A-A395-B09A9B292D2F}" type="datetimeFigureOut">
              <a:rPr lang="en-US" smtClean="0"/>
              <a:t>10/15/2018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9853-967C-4DA0-8A87-0D7DDDF0B4F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35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BFE8C-A66E-438A-A395-B09A9B292D2F}" type="datetimeFigureOut">
              <a:rPr lang="en-US" smtClean="0"/>
              <a:t>10/15/2018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9853-967C-4DA0-8A87-0D7DDDF0B4F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1639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BFE8C-A66E-438A-A395-B09A9B292D2F}" type="datetimeFigureOut">
              <a:rPr lang="en-US" smtClean="0"/>
              <a:t>10/15/2018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9853-967C-4DA0-8A87-0D7DDDF0B4F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9431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BFE8C-A66E-438A-A395-B09A9B292D2F}" type="datetimeFigureOut">
              <a:rPr lang="en-US" smtClean="0"/>
              <a:t>10/15/2018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9853-967C-4DA0-8A87-0D7DDDF0B4F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7060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1B5BFE8C-A66E-438A-A395-B09A9B292D2F}" type="datetimeFigureOut">
              <a:rPr lang="en-US" smtClean="0"/>
              <a:t>10/15/2018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2C7D9853-967C-4DA0-8A87-0D7DDDF0B4F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431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>
                <a:solidFill>
                  <a:srgbClr val="002060"/>
                </a:solidFill>
              </a:rPr>
              <a:t>Wonen</a:t>
            </a:r>
            <a:r>
              <a:rPr lang="nl-NL" dirty="0"/>
              <a:t> </a:t>
            </a:r>
            <a:r>
              <a:rPr lang="nl-NL" dirty="0">
                <a:solidFill>
                  <a:srgbClr val="92D050"/>
                </a:solidFill>
              </a:rPr>
              <a:t>VIERLINGSBEEK</a:t>
            </a:r>
            <a:endParaRPr lang="en-US" dirty="0">
              <a:solidFill>
                <a:srgbClr val="92D050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>
          <a:xfrm>
            <a:off x="685800" y="1726324"/>
            <a:ext cx="10394707" cy="3600964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endParaRPr lang="en-US" sz="8000" dirty="0"/>
          </a:p>
          <a:p>
            <a:pPr marL="0" indent="0" algn="ctr">
              <a:buNone/>
            </a:pPr>
            <a:r>
              <a:rPr lang="en-US" sz="8000" dirty="0"/>
              <a:t>Wonen Vierlingsbeek </a:t>
            </a:r>
            <a:r>
              <a:rPr lang="en-US" sz="8000" dirty="0" err="1"/>
              <a:t>verhuurt</a:t>
            </a:r>
            <a:r>
              <a:rPr lang="en-US" sz="8000" dirty="0"/>
              <a:t> </a:t>
            </a:r>
            <a:r>
              <a:rPr lang="en-US" sz="8000" dirty="0" err="1"/>
              <a:t>momenteel</a:t>
            </a:r>
            <a:r>
              <a:rPr lang="en-US" sz="8000" dirty="0"/>
              <a:t> 5 </a:t>
            </a:r>
            <a:r>
              <a:rPr lang="en-US" sz="8000" dirty="0" err="1"/>
              <a:t>woningen</a:t>
            </a:r>
            <a:r>
              <a:rPr lang="en-US" sz="8000" dirty="0"/>
              <a:t> in </a:t>
            </a:r>
            <a:r>
              <a:rPr lang="en-US" sz="8000" dirty="0" err="1"/>
              <a:t>Vortum-Mullem</a:t>
            </a:r>
            <a:r>
              <a:rPr lang="en-US" sz="8000" dirty="0"/>
              <a:t>.</a:t>
            </a:r>
          </a:p>
          <a:p>
            <a:pPr marL="0" indent="0" algn="ctr">
              <a:buNone/>
            </a:pPr>
            <a:endParaRPr lang="en-US" sz="8000" dirty="0"/>
          </a:p>
          <a:p>
            <a:pPr marL="0" indent="0" algn="ctr">
              <a:buNone/>
            </a:pPr>
            <a:r>
              <a:rPr lang="en-US" sz="8000" dirty="0"/>
              <a:t>(ST. </a:t>
            </a:r>
            <a:r>
              <a:rPr lang="en-US" sz="8000" dirty="0" err="1"/>
              <a:t>Hubertusstraat</a:t>
            </a:r>
            <a:r>
              <a:rPr lang="en-US" sz="8000" dirty="0"/>
              <a:t> </a:t>
            </a:r>
            <a:r>
              <a:rPr lang="en-US" sz="8000" dirty="0" err="1"/>
              <a:t>en</a:t>
            </a:r>
            <a:r>
              <a:rPr lang="en-US" sz="8000" dirty="0"/>
              <a:t>  </a:t>
            </a:r>
            <a:r>
              <a:rPr lang="en-US" sz="8000" dirty="0" err="1"/>
              <a:t>Luinbeekweg</a:t>
            </a:r>
            <a:r>
              <a:rPr lang="en-US" sz="8000" dirty="0"/>
              <a:t>)</a:t>
            </a:r>
          </a:p>
          <a:p>
            <a:pPr marL="0" indent="0" algn="ctr">
              <a:buNone/>
            </a:pPr>
            <a:endParaRPr lang="en-US" sz="8000" dirty="0"/>
          </a:p>
          <a:p>
            <a:pPr marL="0" indent="0" algn="ctr">
              <a:buNone/>
            </a:pPr>
            <a:r>
              <a:rPr lang="en-US" sz="8000" dirty="0" err="1"/>
              <a:t>Totaal</a:t>
            </a:r>
            <a:r>
              <a:rPr lang="en-US" sz="8000" dirty="0"/>
              <a:t> in 6 </a:t>
            </a:r>
            <a:r>
              <a:rPr lang="en-US" sz="8000" dirty="0" err="1"/>
              <a:t>kernen</a:t>
            </a:r>
            <a:r>
              <a:rPr lang="en-US" sz="8000" dirty="0"/>
              <a:t> 490 </a:t>
            </a:r>
            <a:r>
              <a:rPr lang="en-US" sz="8000" dirty="0" err="1"/>
              <a:t>woningen</a:t>
            </a:r>
            <a:r>
              <a:rPr lang="en-US" sz="8000" dirty="0"/>
              <a:t>.</a:t>
            </a:r>
          </a:p>
          <a:p>
            <a:pPr marL="0" indent="0" algn="ctr">
              <a:buNone/>
            </a:pPr>
            <a:r>
              <a:rPr lang="en-US" sz="4400" dirty="0"/>
              <a:t>(</a:t>
            </a:r>
            <a:r>
              <a:rPr lang="en-US" sz="4400" dirty="0" err="1"/>
              <a:t>na</a:t>
            </a:r>
            <a:r>
              <a:rPr lang="en-US" sz="4400" dirty="0"/>
              <a:t> </a:t>
            </a:r>
            <a:r>
              <a:rPr lang="en-US" sz="4400" dirty="0" err="1"/>
              <a:t>oplevereing</a:t>
            </a:r>
            <a:r>
              <a:rPr lang="en-US" sz="4400" dirty="0"/>
              <a:t> project </a:t>
            </a:r>
            <a:r>
              <a:rPr lang="en-US" sz="4400" dirty="0" err="1"/>
              <a:t>Holthees</a:t>
            </a:r>
            <a:r>
              <a:rPr lang="en-US" sz="4400" dirty="0"/>
              <a:t>)</a:t>
            </a:r>
          </a:p>
          <a:p>
            <a:pPr marL="0" indent="0" algn="ctr">
              <a:buNone/>
            </a:pPr>
            <a:endParaRPr lang="en-US" sz="8000" dirty="0"/>
          </a:p>
          <a:p>
            <a:pPr marL="0" indent="0" algn="ctr">
              <a:buNone/>
            </a:pPr>
            <a:r>
              <a:rPr lang="en-US" sz="8000" dirty="0">
                <a:solidFill>
                  <a:srgbClr val="FF0000"/>
                </a:solidFill>
              </a:rPr>
              <a:t>&gt;&gt;&gt;&gt;&gt; We </a:t>
            </a:r>
            <a:r>
              <a:rPr lang="en-US" sz="8000" dirty="0" err="1">
                <a:solidFill>
                  <a:srgbClr val="FF0000"/>
                </a:solidFill>
              </a:rPr>
              <a:t>zijn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er</a:t>
            </a:r>
            <a:r>
              <a:rPr lang="en-US" sz="8000" dirty="0">
                <a:solidFill>
                  <a:srgbClr val="FF0000"/>
                </a:solidFill>
              </a:rPr>
              <a:t> met name </a:t>
            </a:r>
            <a:r>
              <a:rPr lang="en-US" sz="8000" dirty="0" err="1">
                <a:solidFill>
                  <a:srgbClr val="FF0000"/>
                </a:solidFill>
              </a:rPr>
              <a:t>voor</a:t>
            </a:r>
            <a:r>
              <a:rPr lang="en-US" sz="8000" dirty="0">
                <a:solidFill>
                  <a:srgbClr val="FF0000"/>
                </a:solidFill>
              </a:rPr>
              <a:t> de (6) </a:t>
            </a:r>
            <a:r>
              <a:rPr lang="en-US" sz="8000" dirty="0" err="1">
                <a:solidFill>
                  <a:srgbClr val="FF0000"/>
                </a:solidFill>
              </a:rPr>
              <a:t>kleine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 err="1">
                <a:solidFill>
                  <a:srgbClr val="FF0000"/>
                </a:solidFill>
              </a:rPr>
              <a:t>Kernen</a:t>
            </a:r>
            <a:r>
              <a:rPr lang="en-US" sz="8000" dirty="0">
                <a:solidFill>
                  <a:srgbClr val="FF0000"/>
                </a:solidFill>
              </a:rPr>
              <a:t> &lt;&lt;&lt;&lt;&lt;</a:t>
            </a:r>
          </a:p>
          <a:p>
            <a:pPr marL="0" indent="0" algn="ctr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08420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1" y="1073790"/>
            <a:ext cx="10396882" cy="468349"/>
          </a:xfrm>
        </p:spPr>
        <p:txBody>
          <a:bodyPr>
            <a:normAutofit fontScale="90000"/>
          </a:bodyPr>
          <a:lstStyle/>
          <a:p>
            <a:pPr algn="ctr"/>
            <a:r>
              <a:rPr lang="nl-NL" dirty="0"/>
              <a:t>Waar staan we NU ??</a:t>
            </a:r>
            <a:br>
              <a:rPr lang="nl-NL" dirty="0"/>
            </a:br>
            <a:br>
              <a:rPr lang="nl-NL" dirty="0"/>
            </a:b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>
          <a:xfrm>
            <a:off x="685800" y="1560352"/>
            <a:ext cx="10394707" cy="438744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1026" name="Afbeelding 1">
            <a:extLst>
              <a:ext uri="{FF2B5EF4-FFF2-40B4-BE49-F238E27FC236}">
                <a16:creationId xmlns:a16="http://schemas.microsoft.com/office/drawing/2014/main" id="{30E172EF-E2DC-4054-8BC3-875099DDD4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152" y="1641873"/>
            <a:ext cx="4646508" cy="3673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Afbeelding 2">
            <a:extLst>
              <a:ext uri="{FF2B5EF4-FFF2-40B4-BE49-F238E27FC236}">
                <a16:creationId xmlns:a16="http://schemas.microsoft.com/office/drawing/2014/main" id="{0B299F44-C0C7-4C63-B173-D48CA3C5B7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5900" y="1612209"/>
            <a:ext cx="4371796" cy="3685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D82E934-63AA-4492-AF05-80FF98AE02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4003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altLang="nl-NL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endParaRPr kumimoji="0" lang="nl-NL" alt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15790A90-B1BF-4729-9C8F-8CF9F2077B55}"/>
              </a:ext>
            </a:extLst>
          </p:cNvPr>
          <p:cNvSpPr/>
          <p:nvPr/>
        </p:nvSpPr>
        <p:spPr>
          <a:xfrm>
            <a:off x="830511" y="1073790"/>
            <a:ext cx="10394706" cy="543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65735">
              <a:lnSpc>
                <a:spcPct val="107000"/>
              </a:lnSpc>
              <a:spcAft>
                <a:spcPts val="800"/>
              </a:spcAft>
              <a:tabLst>
                <a:tab pos="-91440" algn="l"/>
                <a:tab pos="448310" algn="l"/>
                <a:tab pos="988695" algn="l"/>
                <a:tab pos="1529080" algn="l"/>
                <a:tab pos="2069465" algn="l"/>
                <a:tab pos="2609850" algn="l"/>
                <a:tab pos="3149600" algn="l"/>
                <a:tab pos="3689985" algn="l"/>
                <a:tab pos="4230370" algn="l"/>
                <a:tab pos="4770755" algn="l"/>
                <a:tab pos="5311140" algn="l"/>
              </a:tabLst>
            </a:pPr>
            <a:r>
              <a:rPr lang="nl-N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Uitgangspunt is een blok van 6 woningen, 4 </a:t>
            </a:r>
            <a:r>
              <a:rPr lang="nl-NL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egw</a:t>
            </a:r>
            <a:r>
              <a:rPr lang="nl-N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1 levensloopbestendige benedenwoning en 1 </a:t>
            </a:r>
            <a:r>
              <a:rPr lang="nl-NL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starsappartement</a:t>
            </a:r>
            <a:r>
              <a:rPr lang="nl-N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nl-NL" sz="1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(kopie van plan Holthees). </a:t>
            </a:r>
            <a:r>
              <a:rPr lang="nl-N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Mogelijk indien dit qua haalbaarheid noodzakelijk is aangepast naar 5 woningen (waarvan 3 </a:t>
            </a:r>
            <a:r>
              <a:rPr lang="nl-NL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egw</a:t>
            </a:r>
            <a:r>
              <a:rPr lang="nl-N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8975175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09FE86-35FB-4BDC-A8A5-EDE858C82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OVERleg</a:t>
            </a:r>
            <a:r>
              <a:rPr lang="nl-NL" dirty="0"/>
              <a:t> met gemeente loopt !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133E5D0-45A4-45E4-8E20-36398DC2898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20000"/>
          </a:bodyPr>
          <a:lstStyle/>
          <a:p>
            <a:endParaRPr lang="nl-NL" dirty="0"/>
          </a:p>
          <a:p>
            <a:endParaRPr lang="nl-NL" dirty="0"/>
          </a:p>
          <a:p>
            <a:r>
              <a:rPr lang="nl-NL" dirty="0"/>
              <a:t>Aandachtspunten</a:t>
            </a:r>
          </a:p>
          <a:p>
            <a:pPr lvl="1"/>
            <a:r>
              <a:rPr lang="nl-NL" dirty="0"/>
              <a:t>Aanpassing bestemmingsplan  </a:t>
            </a:r>
            <a:r>
              <a:rPr lang="nl-NL" dirty="0">
                <a:solidFill>
                  <a:srgbClr val="FF0000"/>
                </a:solidFill>
              </a:rPr>
              <a:t>(gemeente gaat daar in mee)</a:t>
            </a:r>
          </a:p>
          <a:p>
            <a:pPr lvl="1"/>
            <a:r>
              <a:rPr lang="nl-NL" dirty="0"/>
              <a:t>Inpassen Kopie van plan Holthees </a:t>
            </a:r>
            <a:r>
              <a:rPr lang="nl-NL" dirty="0">
                <a:solidFill>
                  <a:srgbClr val="FF0000"/>
                </a:solidFill>
              </a:rPr>
              <a:t>(formele antwoord op vraag is in de maak !)</a:t>
            </a:r>
          </a:p>
          <a:p>
            <a:pPr lvl="1"/>
            <a:r>
              <a:rPr lang="nl-NL" dirty="0"/>
              <a:t>Is kopie plan qua duurzaamheidseisen mogelijk</a:t>
            </a:r>
          </a:p>
          <a:p>
            <a:pPr lvl="3"/>
            <a:r>
              <a:rPr lang="nl-NL" dirty="0"/>
              <a:t>Technisch Nul op de meter of BENG</a:t>
            </a:r>
          </a:p>
          <a:p>
            <a:pPr lvl="3"/>
            <a:r>
              <a:rPr lang="nl-NL" dirty="0"/>
              <a:t>Financieel </a:t>
            </a:r>
            <a:r>
              <a:rPr lang="nl-NL" dirty="0">
                <a:solidFill>
                  <a:srgbClr val="FF0000"/>
                </a:solidFill>
              </a:rPr>
              <a:t>(is dit door de hogere huurprijs op te vangen ?)</a:t>
            </a:r>
          </a:p>
          <a:p>
            <a:pPr lvl="1"/>
            <a:r>
              <a:rPr lang="nl-NL" dirty="0"/>
              <a:t>Maatwerk gemeente inzake aan te kopen grond</a:t>
            </a:r>
          </a:p>
          <a:p>
            <a:pPr lvl="2"/>
            <a:r>
              <a:rPr lang="nl-NL" dirty="0"/>
              <a:t>Aantal m2 mede vanwege parkeernorm en standpunt stedenbouwkundige qua groen is op zich te hoog zodat de grondprijs per woning fors hoger ligt dan in </a:t>
            </a:r>
            <a:r>
              <a:rPr lang="nl-NL" dirty="0" err="1"/>
              <a:t>HolThees</a:t>
            </a:r>
            <a:r>
              <a:rPr lang="nl-NL" dirty="0"/>
              <a:t>. Wat wil de gemeente daar nog in doen.</a:t>
            </a:r>
          </a:p>
          <a:p>
            <a:endParaRPr lang="nl-NL" dirty="0"/>
          </a:p>
          <a:p>
            <a:endParaRPr lang="nl-NL" dirty="0"/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518474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797623-9453-486C-9785-813BDDA395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85801"/>
            <a:ext cx="9708501" cy="312576"/>
          </a:xfrm>
        </p:spPr>
        <p:txBody>
          <a:bodyPr>
            <a:normAutofit fontScale="90000"/>
          </a:bodyPr>
          <a:lstStyle/>
          <a:p>
            <a:r>
              <a:rPr lang="nl-NL" dirty="0"/>
              <a:t> </a:t>
            </a:r>
          </a:p>
        </p:txBody>
      </p:sp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86ED83AC-A392-43B1-9A6E-B769D6416B43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1272711" y="207468"/>
            <a:ext cx="9121591" cy="5345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1223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C39E08-D7A1-4211-A3B0-8E71F7B786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“Planning”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0A48007-E7B4-4F8B-A0A7-E856AA3D408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nl-NL" dirty="0"/>
              <a:t>Antwoord gemeente:		? Oktober 2018</a:t>
            </a:r>
          </a:p>
          <a:p>
            <a:r>
              <a:rPr lang="nl-NL" dirty="0"/>
              <a:t>Voorlopige besluitvorming:	eind 2018</a:t>
            </a:r>
          </a:p>
          <a:p>
            <a:r>
              <a:rPr lang="nl-NL" dirty="0"/>
              <a:t>Besluitvorming:		begin 2019</a:t>
            </a:r>
          </a:p>
          <a:p>
            <a:r>
              <a:rPr lang="nl-NL" dirty="0"/>
              <a:t>Realisatie:			start bouw 1</a:t>
            </a:r>
            <a:r>
              <a:rPr lang="nl-NL" baseline="30000" dirty="0"/>
              <a:t>e</a:t>
            </a:r>
            <a:r>
              <a:rPr lang="nl-NL" dirty="0"/>
              <a:t> helft 2019</a:t>
            </a:r>
          </a:p>
          <a:p>
            <a:pPr lvl="8"/>
            <a:r>
              <a:rPr lang="nl-NL" dirty="0"/>
              <a:t>Is dit qua bouwcapaciteit haalbaar ?</a:t>
            </a:r>
          </a:p>
          <a:p>
            <a:pPr lvl="8"/>
            <a:r>
              <a:rPr lang="nl-NL" dirty="0"/>
              <a:t>Moet er in het traject niets tegenzitten !</a:t>
            </a:r>
          </a:p>
          <a:p>
            <a:pPr lvl="8"/>
            <a:endParaRPr lang="nl-NL" dirty="0"/>
          </a:p>
          <a:p>
            <a:pPr marL="3657600" lvl="8" indent="0">
              <a:buNone/>
            </a:pPr>
            <a:r>
              <a:rPr lang="nl-NL" dirty="0"/>
              <a:t>		</a:t>
            </a:r>
            <a:r>
              <a:rPr lang="nl-NL" dirty="0">
                <a:solidFill>
                  <a:srgbClr val="FF0000"/>
                </a:solidFill>
              </a:rPr>
              <a:t>Schrijf u in bij Wonen </a:t>
            </a:r>
            <a:r>
              <a:rPr lang="nl-NL" dirty="0" err="1">
                <a:solidFill>
                  <a:srgbClr val="FF0000"/>
                </a:solidFill>
              </a:rPr>
              <a:t>vierlingsbeek</a:t>
            </a:r>
            <a:r>
              <a:rPr lang="nl-NL" dirty="0">
                <a:solidFill>
                  <a:srgbClr val="FF0000"/>
                </a:solidFill>
              </a:rPr>
              <a:t> !!</a:t>
            </a:r>
          </a:p>
        </p:txBody>
      </p:sp>
    </p:spTree>
    <p:extLst>
      <p:ext uri="{BB962C8B-B14F-4D97-AF65-F5344CB8AC3E}">
        <p14:creationId xmlns:p14="http://schemas.microsoft.com/office/powerpoint/2010/main" val="39199305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43ADB794-762A-46DB-A7D2-60417C9F25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97" y="223934"/>
            <a:ext cx="11983049" cy="5439747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308FAD61-CC99-4671-BB9D-D8498885B5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685801" y="640081"/>
            <a:ext cx="10396882" cy="45719"/>
          </a:xfrm>
        </p:spPr>
        <p:txBody>
          <a:bodyPr>
            <a:normAutofit fontScale="90000"/>
          </a:bodyPr>
          <a:lstStyle/>
          <a:p>
            <a:r>
              <a:rPr lang="nl-NL" dirty="0"/>
              <a:t> </a:t>
            </a:r>
            <a:br>
              <a:rPr lang="nl-NL" dirty="0"/>
            </a:b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72ACB19-C341-4C87-BE08-E8ED8D2EB03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/>
              <a:t> 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555273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990A61-6EDF-4866-845A-C43BD99A3E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5409" y="548872"/>
            <a:ext cx="10396882" cy="1151965"/>
          </a:xfrm>
        </p:spPr>
        <p:txBody>
          <a:bodyPr/>
          <a:lstStyle/>
          <a:p>
            <a:r>
              <a:rPr lang="nl-NL" dirty="0"/>
              <a:t> </a:t>
            </a:r>
            <a:r>
              <a:rPr lang="nl-NL" sz="4000" dirty="0"/>
              <a:t>6 won Holthees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9AEC807-C479-4919-B5F4-F86FA0E21CF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/>
              <a:t> 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374EA427-837F-4338-A8CB-5881FF84F81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247" y="2358661"/>
            <a:ext cx="4572000" cy="3429000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BB0A48D3-CB07-4D7D-9A39-89F9A133306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3612" y="183438"/>
            <a:ext cx="6921530" cy="5191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463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72B702-7AD0-473E-A2D1-0BFDEAF54E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				Vragen 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ADE37C1-6360-4757-8075-F037EA03AD7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/>
              <a:t> </a:t>
            </a:r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359773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>
                <a:solidFill>
                  <a:srgbClr val="002060"/>
                </a:solidFill>
              </a:rPr>
              <a:t>Plannen 2015/2016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/>
              <a:t>Extern </a:t>
            </a:r>
            <a:r>
              <a:rPr lang="en-US" dirty="0" err="1"/>
              <a:t>onderzoek</a:t>
            </a:r>
            <a:r>
              <a:rPr lang="en-US" dirty="0"/>
              <a:t> </a:t>
            </a:r>
            <a:r>
              <a:rPr lang="en-US" dirty="0" err="1"/>
              <a:t>geeft</a:t>
            </a:r>
            <a:r>
              <a:rPr lang="en-US" dirty="0"/>
              <a:t> </a:t>
            </a:r>
            <a:r>
              <a:rPr lang="en-US" dirty="0" err="1"/>
              <a:t>aan</a:t>
            </a:r>
            <a:r>
              <a:rPr lang="en-US" dirty="0"/>
              <a:t>: 		</a:t>
            </a:r>
            <a:r>
              <a:rPr lang="en-US" dirty="0" err="1"/>
              <a:t>er</a:t>
            </a:r>
            <a:r>
              <a:rPr lang="en-US" dirty="0"/>
              <a:t> </a:t>
            </a:r>
            <a:r>
              <a:rPr lang="en-US" dirty="0" err="1"/>
              <a:t>zijn</a:t>
            </a:r>
            <a:r>
              <a:rPr lang="en-US" dirty="0"/>
              <a:t> </a:t>
            </a:r>
            <a:r>
              <a:rPr lang="en-US" dirty="0" err="1"/>
              <a:t>voldoende</a:t>
            </a:r>
            <a:r>
              <a:rPr lang="en-US" dirty="0"/>
              <a:t> </a:t>
            </a:r>
            <a:r>
              <a:rPr lang="en-US" dirty="0" err="1"/>
              <a:t>sociale</a:t>
            </a:r>
            <a:r>
              <a:rPr lang="en-US" dirty="0"/>
              <a:t> </a:t>
            </a:r>
            <a:r>
              <a:rPr lang="en-US" dirty="0" err="1"/>
              <a:t>huurwoningen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DORA </a:t>
            </a:r>
            <a:r>
              <a:rPr lang="en-US" dirty="0" err="1"/>
              <a:t>geeft</a:t>
            </a:r>
            <a:r>
              <a:rPr lang="en-US" dirty="0"/>
              <a:t> </a:t>
            </a:r>
            <a:r>
              <a:rPr lang="en-US" dirty="0" err="1"/>
              <a:t>aan</a:t>
            </a:r>
            <a:r>
              <a:rPr lang="en-US" dirty="0"/>
              <a:t>:			</a:t>
            </a:r>
            <a:r>
              <a:rPr lang="en-US" dirty="0" err="1"/>
              <a:t>Er</a:t>
            </a:r>
            <a:r>
              <a:rPr lang="en-US" dirty="0"/>
              <a:t> is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aantoonbare</a:t>
            </a:r>
            <a:r>
              <a:rPr lang="en-US" dirty="0"/>
              <a:t> </a:t>
            </a:r>
            <a:r>
              <a:rPr lang="en-US" dirty="0" err="1"/>
              <a:t>behoefte</a:t>
            </a:r>
            <a:r>
              <a:rPr lang="en-US" dirty="0"/>
              <a:t> </a:t>
            </a:r>
            <a:r>
              <a:rPr lang="en-US" dirty="0" err="1"/>
              <a:t>voor</a:t>
            </a:r>
            <a:r>
              <a:rPr lang="en-US" dirty="0"/>
              <a:t> </a:t>
            </a:r>
            <a:r>
              <a:rPr lang="en-US" dirty="0" err="1"/>
              <a:t>sociale</a:t>
            </a:r>
            <a:r>
              <a:rPr lang="en-US" dirty="0"/>
              <a:t> </a:t>
            </a:r>
            <a:r>
              <a:rPr lang="en-US" dirty="0" err="1"/>
              <a:t>huurwoningen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Wonen Vierlingsbeek:			</a:t>
            </a:r>
            <a:r>
              <a:rPr lang="en-US" dirty="0" err="1"/>
              <a:t>bereid</a:t>
            </a:r>
            <a:r>
              <a:rPr lang="en-US" dirty="0"/>
              <a:t> 4 (</a:t>
            </a:r>
            <a:r>
              <a:rPr lang="en-US" dirty="0" err="1"/>
              <a:t>tussen</a:t>
            </a:r>
            <a:r>
              <a:rPr lang="en-US" dirty="0"/>
              <a:t>-) </a:t>
            </a:r>
            <a:r>
              <a:rPr lang="en-US" dirty="0" err="1"/>
              <a:t>woningen</a:t>
            </a:r>
            <a:r>
              <a:rPr lang="en-US" dirty="0"/>
              <a:t> in de </a:t>
            </a:r>
            <a:r>
              <a:rPr lang="en-US" dirty="0" err="1"/>
              <a:t>sociale</a:t>
            </a:r>
            <a:r>
              <a:rPr lang="en-US" dirty="0"/>
              <a:t> sector </a:t>
            </a:r>
            <a:r>
              <a:rPr lang="en-US" dirty="0" err="1"/>
              <a:t>te</a:t>
            </a:r>
            <a:r>
              <a:rPr lang="en-US" dirty="0"/>
              <a:t> 							</a:t>
            </a:r>
            <a:r>
              <a:rPr lang="en-US" dirty="0" err="1"/>
              <a:t>realiseren</a:t>
            </a:r>
            <a:r>
              <a:rPr lang="en-US" dirty="0"/>
              <a:t>, </a:t>
            </a:r>
            <a:r>
              <a:rPr lang="en-US" dirty="0" err="1"/>
              <a:t>indien</a:t>
            </a:r>
            <a:r>
              <a:rPr lang="en-US" dirty="0"/>
              <a:t> de </a:t>
            </a:r>
            <a:r>
              <a:rPr lang="en-US" dirty="0" err="1"/>
              <a:t>behoefte</a:t>
            </a:r>
            <a:r>
              <a:rPr lang="en-US" dirty="0"/>
              <a:t> </a:t>
            </a:r>
            <a:r>
              <a:rPr lang="en-US" dirty="0" err="1"/>
              <a:t>wordt</a:t>
            </a:r>
            <a:r>
              <a:rPr lang="en-US" dirty="0"/>
              <a:t> </a:t>
            </a:r>
            <a:r>
              <a:rPr lang="en-US" dirty="0" err="1"/>
              <a:t>aangetoond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Aannemer</a:t>
            </a:r>
            <a:r>
              <a:rPr lang="en-US" dirty="0"/>
              <a:t>:				Wil </a:t>
            </a:r>
            <a:r>
              <a:rPr lang="en-US" dirty="0" err="1"/>
              <a:t>onder</a:t>
            </a:r>
            <a:r>
              <a:rPr lang="en-US" dirty="0"/>
              <a:t> </a:t>
            </a:r>
            <a:r>
              <a:rPr lang="en-US" dirty="0" err="1"/>
              <a:t>dezelfde</a:t>
            </a:r>
            <a:r>
              <a:rPr lang="en-US" dirty="0"/>
              <a:t> </a:t>
            </a:r>
            <a:r>
              <a:rPr lang="en-US" dirty="0" err="1"/>
              <a:t>voorwaarde</a:t>
            </a:r>
            <a:r>
              <a:rPr lang="en-US" dirty="0"/>
              <a:t> 4 (</a:t>
            </a:r>
            <a:r>
              <a:rPr lang="en-US" dirty="0" err="1"/>
              <a:t>hoek</a:t>
            </a:r>
            <a:r>
              <a:rPr lang="en-US" dirty="0"/>
              <a:t>-) </a:t>
            </a:r>
            <a:r>
              <a:rPr lang="en-US" dirty="0" err="1"/>
              <a:t>woningen</a:t>
            </a:r>
            <a:r>
              <a:rPr lang="en-US" dirty="0"/>
              <a:t> in de 							</a:t>
            </a:r>
            <a:r>
              <a:rPr lang="en-US" dirty="0" err="1"/>
              <a:t>koopsECTOR</a:t>
            </a:r>
            <a:r>
              <a:rPr lang="en-US" dirty="0"/>
              <a:t> </a:t>
            </a:r>
            <a:r>
              <a:rPr lang="en-US" dirty="0" err="1"/>
              <a:t>bouwen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	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175691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/>
              <a:t>Uitgangspunt initiatief </a:t>
            </a:r>
            <a:r>
              <a:rPr lang="nl-NL" sz="2800" dirty="0">
                <a:solidFill>
                  <a:schemeClr val="tx1"/>
                </a:solidFill>
              </a:rPr>
              <a:t>(toen)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nl-NL" dirty="0"/>
              <a:t>Aantoonbare behoefte aan sociale huurwoningen en goedkope koopwoningen ! ! ! </a:t>
            </a:r>
            <a:r>
              <a:rPr lang="nl-NL" dirty="0">
                <a:solidFill>
                  <a:srgbClr val="92D050"/>
                </a:solidFill>
              </a:rPr>
              <a:t>(DORA ??) </a:t>
            </a:r>
          </a:p>
          <a:p>
            <a:r>
              <a:rPr lang="nl-NL" dirty="0"/>
              <a:t>Is investering haalbaar o.b.v. grond en bouwkosten ? </a:t>
            </a:r>
            <a:r>
              <a:rPr lang="nl-NL" dirty="0">
                <a:solidFill>
                  <a:srgbClr val="92D050"/>
                </a:solidFill>
              </a:rPr>
              <a:t>(WV/Gemeente/Aannemer )</a:t>
            </a:r>
          </a:p>
          <a:p>
            <a:pPr lvl="1"/>
            <a:r>
              <a:rPr lang="nl-NL" dirty="0"/>
              <a:t>Plan voor 4 huurwoningen </a:t>
            </a:r>
            <a:r>
              <a:rPr lang="nl-NL" dirty="0" err="1"/>
              <a:t>proforma</a:t>
            </a:r>
            <a:r>
              <a:rPr lang="nl-NL" dirty="0"/>
              <a:t> opgenomen in begroting 2016 </a:t>
            </a:r>
          </a:p>
          <a:p>
            <a:pPr lvl="1"/>
            <a:r>
              <a:rPr lang="nl-NL" dirty="0"/>
              <a:t>Gemeente heeft Toen aangegeven geen extra verlaging toe te </a:t>
            </a:r>
            <a:r>
              <a:rPr lang="nl-NL" dirty="0">
                <a:solidFill>
                  <a:srgbClr val="002060"/>
                </a:solidFill>
              </a:rPr>
              <a:t>(kunnen) </a:t>
            </a:r>
            <a:r>
              <a:rPr lang="nl-NL" dirty="0"/>
              <a:t>passen</a:t>
            </a:r>
          </a:p>
          <a:p>
            <a:pPr lvl="1"/>
            <a:r>
              <a:rPr lang="nl-NL" dirty="0"/>
              <a:t>Overleg met </a:t>
            </a:r>
            <a:r>
              <a:rPr lang="nl-NL" dirty="0">
                <a:solidFill>
                  <a:srgbClr val="FF0000"/>
                </a:solidFill>
              </a:rPr>
              <a:t>(toenmalige) </a:t>
            </a:r>
            <a:r>
              <a:rPr lang="nl-NL" dirty="0"/>
              <a:t>aannemer </a:t>
            </a:r>
            <a:r>
              <a:rPr lang="nl-NL" dirty="0">
                <a:solidFill>
                  <a:srgbClr val="002060"/>
                </a:solidFill>
              </a:rPr>
              <a:t>(4 koop en 4 huur) </a:t>
            </a:r>
            <a:r>
              <a:rPr lang="nl-NL" dirty="0"/>
              <a:t> Redelijk positief verlopen</a:t>
            </a:r>
          </a:p>
          <a:p>
            <a:r>
              <a:rPr lang="nl-NL" dirty="0"/>
              <a:t>Uitgangspunten doelgroep/huurprijs bijgesteld !</a:t>
            </a:r>
          </a:p>
          <a:p>
            <a:r>
              <a:rPr lang="nl-NL" dirty="0"/>
              <a:t>Wetgeving inmiddels gewijzigd en beperkingen opgelegd aan woningcorporaties</a:t>
            </a:r>
          </a:p>
        </p:txBody>
      </p:sp>
    </p:spTree>
    <p:extLst>
      <p:ext uri="{BB962C8B-B14F-4D97-AF65-F5344CB8AC3E}">
        <p14:creationId xmlns:p14="http://schemas.microsoft.com/office/powerpoint/2010/main" val="16414571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EF697F-A660-4DED-A1EF-15D0994339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/>
              <a:t>PLAN Helaas gesneuveld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DF81FDF-4631-41A6-B22E-50B53AC7109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/>
              <a:t>Het plan is in juni 2016 afgeblazen met de afspraak dat we blijven nadenken over haalbare opties in de </a:t>
            </a:r>
            <a:r>
              <a:rPr lang="nl-NL" dirty="0" err="1"/>
              <a:t>toekomsT</a:t>
            </a:r>
            <a:r>
              <a:rPr lang="nl-NL" dirty="0"/>
              <a:t>.</a:t>
            </a:r>
          </a:p>
          <a:p>
            <a:endParaRPr lang="nl-NL" dirty="0"/>
          </a:p>
          <a:p>
            <a:r>
              <a:rPr lang="nl-NL" dirty="0"/>
              <a:t>Waarom:</a:t>
            </a:r>
          </a:p>
          <a:p>
            <a:pPr lvl="1"/>
            <a:r>
              <a:rPr lang="nl-NL" dirty="0"/>
              <a:t>Belangrijkste:	Behoefte niet aangetoond</a:t>
            </a:r>
          </a:p>
          <a:p>
            <a:pPr marL="2743200" lvl="6" indent="0">
              <a:buNone/>
            </a:pPr>
            <a:r>
              <a:rPr lang="nl-NL" sz="1800" dirty="0"/>
              <a:t>Gemeente niet bereid iets extra’s te doen met de grondprijs</a:t>
            </a:r>
          </a:p>
          <a:p>
            <a:pPr marL="2743200" lvl="6" indent="0">
              <a:buNone/>
            </a:pPr>
            <a:r>
              <a:rPr lang="nl-NL" sz="1800" dirty="0"/>
              <a:t>Aannemer Pas bereid te starten met bouw indien alles verkocht</a:t>
            </a:r>
          </a:p>
        </p:txBody>
      </p:sp>
    </p:spTree>
    <p:extLst>
      <p:ext uri="{BB962C8B-B14F-4D97-AF65-F5344CB8AC3E}">
        <p14:creationId xmlns:p14="http://schemas.microsoft.com/office/powerpoint/2010/main" val="33285618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FE83847-0684-4C14-8DCA-81F38BA5B7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err="1"/>
              <a:t>WaaR</a:t>
            </a:r>
            <a:r>
              <a:rPr lang="nl-NL" dirty="0"/>
              <a:t> staan we nu 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38D864F-BD7A-4DAE-8910-551EB2871D3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In 2017/2018 wel plan voor </a:t>
            </a:r>
            <a:r>
              <a:rPr lang="nl-NL" dirty="0" err="1"/>
              <a:t>holthees</a:t>
            </a:r>
            <a:r>
              <a:rPr lang="nl-NL" dirty="0"/>
              <a:t> uitgewerkt en gerealiseerd</a:t>
            </a:r>
          </a:p>
          <a:p>
            <a:pPr marL="0" indent="0">
              <a:buNone/>
            </a:pPr>
            <a:r>
              <a:rPr lang="nl-NL" dirty="0"/>
              <a:t>6 woningen die eind 2018 worden opgeleverd</a:t>
            </a:r>
          </a:p>
          <a:p>
            <a:pPr marL="0" indent="0">
              <a:buNone/>
            </a:pPr>
            <a:r>
              <a:rPr lang="nl-NL" dirty="0"/>
              <a:t>Uitgesproken dat we dit bouwplan indien mogelijk willen kopiëren (Vortum-Mullem ?)</a:t>
            </a:r>
          </a:p>
          <a:p>
            <a:pPr marL="0" indent="0">
              <a:buNone/>
            </a:pPr>
            <a:r>
              <a:rPr lang="nl-NL" dirty="0"/>
              <a:t>Woningen in </a:t>
            </a:r>
            <a:r>
              <a:rPr lang="nl-NL" dirty="0" err="1"/>
              <a:t>holthees</a:t>
            </a:r>
            <a:r>
              <a:rPr lang="nl-NL" dirty="0"/>
              <a:t> inmiddels allemaal verhuurd  </a:t>
            </a:r>
            <a:r>
              <a:rPr lang="nl-NL" dirty="0">
                <a:solidFill>
                  <a:srgbClr val="FF0000"/>
                </a:solidFill>
              </a:rPr>
              <a:t>(slechts 1 aan lijst behoeftepeiling)</a:t>
            </a:r>
          </a:p>
          <a:p>
            <a:pPr marL="0" indent="0">
              <a:buNone/>
            </a:pPr>
            <a:endParaRPr lang="nl-NL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nl-NL" dirty="0"/>
              <a:t>N.a.v. daarvan besluit genomen dat de peiling op zich </a:t>
            </a:r>
            <a:r>
              <a:rPr lang="nl-NL" dirty="0">
                <a:solidFill>
                  <a:srgbClr val="FF0000"/>
                </a:solidFill>
              </a:rPr>
              <a:t>geen voorwaarde </a:t>
            </a:r>
            <a:r>
              <a:rPr lang="nl-NL" dirty="0"/>
              <a:t>meer is om een dergelijk plan in Vortum-Mullem te realiseren.</a:t>
            </a:r>
          </a:p>
          <a:p>
            <a:pPr marL="0" indent="0">
              <a:buNone/>
            </a:pPr>
            <a:r>
              <a:rPr lang="nl-NL" dirty="0"/>
              <a:t>Wel dat de woningzoekenden die voor besluitvorming (datum nog vast te stellen)  hebben aangegeven in aanmerking te willen komen,</a:t>
            </a:r>
          </a:p>
          <a:p>
            <a:pPr marL="0" indent="0">
              <a:buNone/>
            </a:pPr>
            <a:r>
              <a:rPr lang="nl-NL" dirty="0"/>
              <a:t>voorrang kunnen Krijgen (binnen toewijzingsvoorwaarden).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044782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Passend toewijzen per 1-1-2016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nl-NL" dirty="0"/>
              <a:t>95% van de woningen die wij toewijzen aan huurder </a:t>
            </a:r>
            <a:r>
              <a:rPr lang="nl-NL" u="sng" dirty="0"/>
              <a:t>met recht op huurtoeslag</a:t>
            </a:r>
            <a:r>
              <a:rPr lang="nl-NL" dirty="0"/>
              <a:t> moet qua huurprijs voor 1 en 2 pp </a:t>
            </a:r>
            <a:r>
              <a:rPr lang="nl-NL" dirty="0" err="1"/>
              <a:t>hh</a:t>
            </a:r>
            <a:r>
              <a:rPr lang="nl-NL" dirty="0"/>
              <a:t> MAX. € 586,68 </a:t>
            </a:r>
            <a:r>
              <a:rPr lang="nl-NL" sz="1600" dirty="0">
                <a:solidFill>
                  <a:srgbClr val="FF0000"/>
                </a:solidFill>
              </a:rPr>
              <a:t>(nu 597,30) </a:t>
            </a:r>
            <a:r>
              <a:rPr lang="nl-NL" dirty="0"/>
              <a:t>en Mp </a:t>
            </a:r>
            <a:r>
              <a:rPr lang="nl-NL" dirty="0" err="1"/>
              <a:t>hh</a:t>
            </a:r>
            <a:r>
              <a:rPr lang="nl-NL" dirty="0"/>
              <a:t> MAX. € 628,76 </a:t>
            </a:r>
            <a:r>
              <a:rPr lang="nl-NL" sz="1600" dirty="0">
                <a:solidFill>
                  <a:srgbClr val="FF0000"/>
                </a:solidFill>
              </a:rPr>
              <a:t>(NU 640,14)</a:t>
            </a:r>
          </a:p>
          <a:p>
            <a:r>
              <a:rPr lang="nl-NL" dirty="0"/>
              <a:t>Indicatie Huurprijs van nieuwbouw </a:t>
            </a:r>
            <a:r>
              <a:rPr lang="nl-NL" dirty="0">
                <a:solidFill>
                  <a:srgbClr val="FF0000"/>
                </a:solidFill>
              </a:rPr>
              <a:t>(Toen) </a:t>
            </a:r>
            <a:r>
              <a:rPr lang="nl-NL" dirty="0"/>
              <a:t>tussen € 625,00 en € 675,00</a:t>
            </a:r>
          </a:p>
          <a:p>
            <a:r>
              <a:rPr lang="nl-NL" dirty="0">
                <a:solidFill>
                  <a:srgbClr val="002060"/>
                </a:solidFill>
              </a:rPr>
              <a:t>conclusie WAS </a:t>
            </a:r>
            <a:r>
              <a:rPr lang="nl-NL" dirty="0">
                <a:solidFill>
                  <a:srgbClr val="FF0000"/>
                </a:solidFill>
              </a:rPr>
              <a:t>(en is nu ook) </a:t>
            </a:r>
            <a:r>
              <a:rPr lang="nl-NL" dirty="0">
                <a:solidFill>
                  <a:srgbClr val="002060"/>
                </a:solidFill>
              </a:rPr>
              <a:t>we daarom voor de haalbaarheid moeten gaan voor doelgroep die geen recht heeft op huurtoeslag</a:t>
            </a:r>
          </a:p>
          <a:p>
            <a:pPr lvl="1"/>
            <a:r>
              <a:rPr lang="nl-NL" dirty="0">
                <a:solidFill>
                  <a:srgbClr val="92D050"/>
                </a:solidFill>
              </a:rPr>
              <a:t>In totale gebied voldoende woningen voor deze doelgroep</a:t>
            </a:r>
          </a:p>
          <a:p>
            <a:pPr lvl="1"/>
            <a:r>
              <a:rPr lang="nl-NL" dirty="0">
                <a:solidFill>
                  <a:srgbClr val="92D050"/>
                </a:solidFill>
              </a:rPr>
              <a:t>Gezien grondprijs en gewenste kwaliteit goedkopere woning niet haalbaar </a:t>
            </a:r>
          </a:p>
        </p:txBody>
      </p:sp>
    </p:spTree>
    <p:extLst>
      <p:ext uri="{BB962C8B-B14F-4D97-AF65-F5344CB8AC3E}">
        <p14:creationId xmlns:p14="http://schemas.microsoft.com/office/powerpoint/2010/main" val="38952080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/>
              <a:t>Doelgroep/toewijzing </a:t>
            </a:r>
            <a:endParaRPr lang="nl-NL" sz="20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0000" lnSpcReduction="20000"/>
          </a:bodyPr>
          <a:lstStyle/>
          <a:p>
            <a:endParaRPr lang="nl-NL" dirty="0"/>
          </a:p>
          <a:p>
            <a:r>
              <a:rPr lang="nl-NL" dirty="0"/>
              <a:t>Huurprijs nieuwe plan tussen € 650,00 en € 710,68	(uitgangspunt van Nieuw plan) </a:t>
            </a:r>
            <a:r>
              <a:rPr lang="nl-NL" dirty="0">
                <a:solidFill>
                  <a:srgbClr val="FF0000"/>
                </a:solidFill>
              </a:rPr>
              <a:t>(prijspeil 2018  !!!)</a:t>
            </a:r>
          </a:p>
          <a:p>
            <a:r>
              <a:rPr lang="nl-NL" dirty="0"/>
              <a:t>80 % toewijzingen aan inkomen &lt; € 36.798,00 	(eis van de overheid)</a:t>
            </a:r>
          </a:p>
          <a:p>
            <a:r>
              <a:rPr lang="nl-NL" dirty="0"/>
              <a:t>10 % beschikbaar voor uitzonderingen tot € 41.056,00 en 10% bijz. doelgroepen</a:t>
            </a:r>
          </a:p>
          <a:p>
            <a:pPr marL="0" indent="0">
              <a:buNone/>
            </a:pPr>
            <a:endParaRPr lang="nl-NL" dirty="0"/>
          </a:p>
          <a:p>
            <a:r>
              <a:rPr lang="nl-NL" dirty="0">
                <a:solidFill>
                  <a:srgbClr val="92D050"/>
                </a:solidFill>
              </a:rPr>
              <a:t>We gaan uit van maximaal (gezins-) inkomen € 41.056,00</a:t>
            </a:r>
          </a:p>
          <a:p>
            <a:r>
              <a:rPr lang="nl-NL" dirty="0">
                <a:solidFill>
                  <a:srgbClr val="92D050"/>
                </a:solidFill>
              </a:rPr>
              <a:t>Geen recht op huurtoeslag 		</a:t>
            </a:r>
            <a:r>
              <a:rPr lang="nl-NL" dirty="0">
                <a:solidFill>
                  <a:srgbClr val="FF0000"/>
                </a:solidFill>
              </a:rPr>
              <a:t>dus </a:t>
            </a:r>
            <a:r>
              <a:rPr lang="nl-NL" dirty="0">
                <a:solidFill>
                  <a:srgbClr val="92D050"/>
                </a:solidFill>
              </a:rPr>
              <a:t> 	</a:t>
            </a:r>
            <a:r>
              <a:rPr lang="nl-NL" sz="1900" dirty="0">
                <a:solidFill>
                  <a:srgbClr val="002060"/>
                </a:solidFill>
              </a:rPr>
              <a:t>1  persoon inkomen 		&gt; € 22.400,00  en &lt; € 36.798,00</a:t>
            </a:r>
          </a:p>
          <a:p>
            <a:pPr marL="3657600" lvl="8" indent="0">
              <a:buNone/>
            </a:pPr>
            <a:r>
              <a:rPr lang="nl-NL" sz="1900" dirty="0">
                <a:solidFill>
                  <a:srgbClr val="002060"/>
                </a:solidFill>
              </a:rPr>
              <a:t>	2 of Meer Personen		&gt; € 30.400,00 en &lt; € 36.798,00</a:t>
            </a:r>
          </a:p>
          <a:p>
            <a:pPr marL="3657600" lvl="8" indent="0">
              <a:buNone/>
            </a:pPr>
            <a:r>
              <a:rPr lang="nl-NL" sz="1900" dirty="0">
                <a:solidFill>
                  <a:srgbClr val="FF0000"/>
                </a:solidFill>
              </a:rPr>
              <a:t>(prijspeil 2018  !!!)</a:t>
            </a:r>
          </a:p>
          <a:p>
            <a:pPr marL="3657600" lvl="8" indent="0">
              <a:buNone/>
            </a:pPr>
            <a:r>
              <a:rPr lang="nl-NL" sz="1900" dirty="0">
                <a:solidFill>
                  <a:srgbClr val="002060"/>
                </a:solidFill>
              </a:rPr>
              <a:t>	</a:t>
            </a:r>
          </a:p>
          <a:p>
            <a:pPr marL="3657600" lvl="8" indent="0">
              <a:buNone/>
            </a:pPr>
            <a:endParaRPr lang="nl-NL" sz="2000" dirty="0"/>
          </a:p>
          <a:p>
            <a:pPr marL="3657600" lvl="8" indent="0">
              <a:buNone/>
            </a:pPr>
            <a:endParaRPr lang="nl-NL" sz="2000" dirty="0"/>
          </a:p>
        </p:txBody>
      </p:sp>
    </p:spTree>
    <p:extLst>
      <p:ext uri="{BB962C8B-B14F-4D97-AF65-F5344CB8AC3E}">
        <p14:creationId xmlns:p14="http://schemas.microsoft.com/office/powerpoint/2010/main" val="27918639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/>
              <a:t>HAALBAAR Toen ??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>
                <a:solidFill>
                  <a:srgbClr val="002060"/>
                </a:solidFill>
              </a:rPr>
              <a:t>Voorwaarden  Toen: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aantoonbare </a:t>
            </a:r>
            <a:r>
              <a:rPr lang="nl-NL" dirty="0">
                <a:solidFill>
                  <a:srgbClr val="92D050"/>
                </a:solidFill>
              </a:rPr>
              <a:t>(harde) </a:t>
            </a:r>
            <a:r>
              <a:rPr lang="nl-NL" dirty="0"/>
              <a:t>behoefte huurwoningen en				</a:t>
            </a:r>
            <a:r>
              <a:rPr lang="nl-NL" dirty="0">
                <a:solidFill>
                  <a:srgbClr val="FF0000"/>
                </a:solidFill>
              </a:rPr>
              <a:t>(niet aangetoond)</a:t>
            </a:r>
          </a:p>
          <a:p>
            <a:pPr marL="0" indent="0">
              <a:buNone/>
            </a:pPr>
            <a:r>
              <a:rPr lang="nl-NL" dirty="0"/>
              <a:t>Voldoende belangstelling koopwoningen  </a:t>
            </a:r>
          </a:p>
          <a:p>
            <a:pPr marL="0" indent="0">
              <a:buNone/>
            </a:pPr>
            <a:r>
              <a:rPr lang="nl-NL" dirty="0"/>
              <a:t>	start bij   x%   verkoop van de 4 hoekwoningen</a:t>
            </a:r>
          </a:p>
          <a:p>
            <a:pPr marL="0" indent="0">
              <a:buNone/>
            </a:pPr>
            <a:r>
              <a:rPr lang="nl-NL" dirty="0"/>
              <a:t>	Hiervoor geef ik het woord aan de heer Ralph Geurts van Jongen Venlo	</a:t>
            </a:r>
            <a:r>
              <a:rPr lang="nl-NL" dirty="0">
                <a:solidFill>
                  <a:srgbClr val="FF0000"/>
                </a:solidFill>
              </a:rPr>
              <a:t>(Helaas)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EN we er samen een financieel haalbaar plan van kunnen maken			</a:t>
            </a:r>
            <a:r>
              <a:rPr lang="nl-NL" dirty="0">
                <a:solidFill>
                  <a:srgbClr val="FF0000"/>
                </a:solidFill>
              </a:rPr>
              <a:t>(Niet gelukt)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660759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/>
              <a:t>HAALBAAR NU ??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>
                <a:solidFill>
                  <a:srgbClr val="002060"/>
                </a:solidFill>
              </a:rPr>
              <a:t>Voorwaarden: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aantoonbare </a:t>
            </a:r>
            <a:r>
              <a:rPr lang="nl-NL" dirty="0">
                <a:solidFill>
                  <a:srgbClr val="92D050"/>
                </a:solidFill>
              </a:rPr>
              <a:t>(harde) </a:t>
            </a:r>
            <a:r>
              <a:rPr lang="nl-NL" dirty="0"/>
              <a:t>behoefte huurwoningen en				</a:t>
            </a:r>
            <a:r>
              <a:rPr lang="nl-NL" dirty="0">
                <a:solidFill>
                  <a:srgbClr val="FF0000"/>
                </a:solidFill>
              </a:rPr>
              <a:t>(Geen Voorwaarde)</a:t>
            </a:r>
          </a:p>
          <a:p>
            <a:pPr marL="0" indent="0">
              <a:buNone/>
            </a:pPr>
            <a:r>
              <a:rPr lang="nl-NL" dirty="0"/>
              <a:t>Voldoende belangstelling koopwoningen  				</a:t>
            </a:r>
            <a:r>
              <a:rPr lang="nl-NL" dirty="0">
                <a:solidFill>
                  <a:srgbClr val="FF0000"/>
                </a:solidFill>
              </a:rPr>
              <a:t>(Geen Voorwaarde)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we er een financieel haalbaar plan van kunnen maken	</a:t>
            </a:r>
          </a:p>
          <a:p>
            <a:pPr marL="0" indent="0">
              <a:buNone/>
            </a:pPr>
            <a:r>
              <a:rPr lang="nl-NL" dirty="0"/>
              <a:t>	</a:t>
            </a:r>
            <a:r>
              <a:rPr lang="nl-NL" dirty="0">
                <a:solidFill>
                  <a:srgbClr val="FF0000"/>
                </a:solidFill>
              </a:rPr>
              <a:t>Wonen Vierlingsbeek is bereid een hogere onrendabele top te nemen  (</a:t>
            </a:r>
            <a:r>
              <a:rPr lang="nl-NL" dirty="0" err="1">
                <a:solidFill>
                  <a:srgbClr val="FF0000"/>
                </a:solidFill>
              </a:rPr>
              <a:t>INCl.</a:t>
            </a:r>
            <a:r>
              <a:rPr lang="nl-NL" dirty="0">
                <a:solidFill>
                  <a:srgbClr val="FF0000"/>
                </a:solidFill>
              </a:rPr>
              <a:t> extra </a:t>
            </a:r>
            <a:r>
              <a:rPr lang="nl-NL" dirty="0" err="1">
                <a:solidFill>
                  <a:srgbClr val="FF0000"/>
                </a:solidFill>
              </a:rPr>
              <a:t>inv</a:t>
            </a:r>
            <a:r>
              <a:rPr lang="nl-NL" dirty="0">
                <a:solidFill>
                  <a:srgbClr val="FF0000"/>
                </a:solidFill>
              </a:rPr>
              <a:t>. duurzaamheid)</a:t>
            </a:r>
          </a:p>
          <a:p>
            <a:pPr marL="0" indent="0">
              <a:buNone/>
            </a:pPr>
            <a:r>
              <a:rPr lang="nl-NL" dirty="0"/>
              <a:t>	Gemeente moet kopie plan </a:t>
            </a:r>
            <a:r>
              <a:rPr lang="nl-NL" dirty="0" err="1"/>
              <a:t>holthees</a:t>
            </a:r>
            <a:r>
              <a:rPr lang="nl-NL" dirty="0"/>
              <a:t> faciliteren</a:t>
            </a:r>
          </a:p>
          <a:p>
            <a:pPr marL="0" indent="0">
              <a:buNone/>
            </a:pPr>
            <a:r>
              <a:rPr lang="nl-NL" dirty="0"/>
              <a:t>	Gemeente moet bereid zijn maatwerk qua grond toe te passen (prestatieafspraken !)		</a:t>
            </a:r>
          </a:p>
          <a:p>
            <a:pPr marL="0" indent="0">
              <a:buNone/>
            </a:pPr>
            <a:endParaRPr lang="nl-NL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1672568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elangrijke gebeurtenis">
  <a:themeElements>
    <a:clrScheme name="Belangrijke gebeurtenis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Belangrijke gebeurtenis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langrijke gebeurtenis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373</TotalTime>
  <Words>568</Words>
  <Application>Microsoft Office PowerPoint</Application>
  <PresentationFormat>Breedbeeld</PresentationFormat>
  <Paragraphs>135</Paragraphs>
  <Slides>16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16</vt:i4>
      </vt:variant>
    </vt:vector>
  </HeadingPairs>
  <TitlesOfParts>
    <vt:vector size="21" baseType="lpstr">
      <vt:lpstr>Arial</vt:lpstr>
      <vt:lpstr>Calibri</vt:lpstr>
      <vt:lpstr>Impact</vt:lpstr>
      <vt:lpstr>Times New Roman</vt:lpstr>
      <vt:lpstr>Belangrijke gebeurtenis</vt:lpstr>
      <vt:lpstr>Wonen VIERLINGSBEEK</vt:lpstr>
      <vt:lpstr>Plannen 2015/2016</vt:lpstr>
      <vt:lpstr>Uitgangspunt initiatief (toen)</vt:lpstr>
      <vt:lpstr>PLAN Helaas gesneuveld</vt:lpstr>
      <vt:lpstr>WaaR staan we nu ?</vt:lpstr>
      <vt:lpstr>Passend toewijzen per 1-1-2016</vt:lpstr>
      <vt:lpstr>Doelgroep/toewijzing </vt:lpstr>
      <vt:lpstr>HAALBAAR Toen ??</vt:lpstr>
      <vt:lpstr>HAALBAAR NU ??</vt:lpstr>
      <vt:lpstr>Waar staan we NU ??  </vt:lpstr>
      <vt:lpstr>OVERleg met gemeente loopt !</vt:lpstr>
      <vt:lpstr> </vt:lpstr>
      <vt:lpstr>“Planning”</vt:lpstr>
      <vt:lpstr>  </vt:lpstr>
      <vt:lpstr> 6 won Holthees</vt:lpstr>
      <vt:lpstr>    Vragen 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BOUWEN/HUREN/KOPEN in Vortum-mullem</dc:title>
  <dc:creator>ebben</dc:creator>
  <cp:lastModifiedBy>Peter Verhoeven</cp:lastModifiedBy>
  <cp:revision>51</cp:revision>
  <cp:lastPrinted>2018-10-03T10:52:37Z</cp:lastPrinted>
  <dcterms:created xsi:type="dcterms:W3CDTF">2015-12-06T12:44:30Z</dcterms:created>
  <dcterms:modified xsi:type="dcterms:W3CDTF">2018-10-15T06:28:52Z</dcterms:modified>
</cp:coreProperties>
</file>